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5" r:id="rId3"/>
    <p:sldId id="299" r:id="rId4"/>
    <p:sldId id="309" r:id="rId5"/>
    <p:sldId id="258" r:id="rId6"/>
    <p:sldId id="297" r:id="rId7"/>
    <p:sldId id="267" r:id="rId8"/>
    <p:sldId id="301" r:id="rId9"/>
    <p:sldId id="304" r:id="rId10"/>
    <p:sldId id="262" r:id="rId11"/>
    <p:sldId id="306" r:id="rId12"/>
    <p:sldId id="279" r:id="rId13"/>
    <p:sldId id="283" r:id="rId14"/>
    <p:sldId id="284" r:id="rId15"/>
    <p:sldId id="268" r:id="rId16"/>
    <p:sldId id="264" r:id="rId17"/>
    <p:sldId id="302" r:id="rId18"/>
    <p:sldId id="303" r:id="rId19"/>
    <p:sldId id="266" r:id="rId20"/>
    <p:sldId id="288" r:id="rId21"/>
    <p:sldId id="310" r:id="rId22"/>
    <p:sldId id="276" r:id="rId23"/>
    <p:sldId id="265" r:id="rId24"/>
    <p:sldId id="290" r:id="rId25"/>
    <p:sldId id="289" r:id="rId26"/>
    <p:sldId id="291" r:id="rId27"/>
    <p:sldId id="298" r:id="rId28"/>
    <p:sldId id="270" r:id="rId29"/>
    <p:sldId id="278" r:id="rId30"/>
    <p:sldId id="293" r:id="rId31"/>
    <p:sldId id="294" r:id="rId32"/>
    <p:sldId id="295" r:id="rId33"/>
    <p:sldId id="274" r:id="rId34"/>
    <p:sldId id="269" r:id="rId35"/>
    <p:sldId id="282" r:id="rId36"/>
    <p:sldId id="286" r:id="rId37"/>
    <p:sldId id="281" r:id="rId38"/>
    <p:sldId id="257" r:id="rId39"/>
    <p:sldId id="287" r:id="rId40"/>
    <p:sldId id="285" r:id="rId41"/>
    <p:sldId id="271" r:id="rId4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E10"/>
    <a:srgbClr val="D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0248" autoAdjust="0"/>
    <p:restoredTop sz="94654" autoAdjust="0"/>
  </p:normalViewPr>
  <p:slideViewPr>
    <p:cSldViewPr snapToGrid="0" snapToObjects="1">
      <p:cViewPr varScale="1">
        <p:scale>
          <a:sx n="115" d="100"/>
          <a:sy n="115" d="100"/>
        </p:scale>
        <p:origin x="-392" y="-9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1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8"/>
            <a:ext cx="7772400" cy="1225021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5FB2-AF8D-E44F-819D-020C9F516780}" type="datetimeFigureOut">
              <a:rPr lang="en-US" smtClean="0"/>
              <a:t>28/11/18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5A74-91CF-804E-AA2F-E609731D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5FB2-AF8D-E44F-819D-020C9F516780}" type="datetimeFigureOut">
              <a:rPr lang="en-US" smtClean="0"/>
              <a:t>28/11/18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5A74-91CF-804E-AA2F-E609731D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7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4876271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4876271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5FB2-AF8D-E44F-819D-020C9F516780}" type="datetimeFigureOut">
              <a:rPr lang="en-US" smtClean="0"/>
              <a:t>28/11/18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5A74-91CF-804E-AA2F-E609731D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88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5FB2-AF8D-E44F-819D-020C9F516780}" type="datetimeFigureOut">
              <a:rPr lang="en-US" smtClean="0"/>
              <a:t>28/11/18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5A74-91CF-804E-AA2F-E609731D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89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5FB2-AF8D-E44F-819D-020C9F516780}" type="datetimeFigureOut">
              <a:rPr lang="en-US" smtClean="0"/>
              <a:t>28/11/18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5A74-91CF-804E-AA2F-E609731D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7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5FB2-AF8D-E44F-819D-020C9F516780}" type="datetimeFigureOut">
              <a:rPr lang="en-US" smtClean="0"/>
              <a:t>28/11/18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5A74-91CF-804E-AA2F-E609731D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7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5FB2-AF8D-E44F-819D-020C9F516780}" type="datetimeFigureOut">
              <a:rPr lang="en-US" smtClean="0"/>
              <a:t>28/11/18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5A74-91CF-804E-AA2F-E609731D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53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5FB2-AF8D-E44F-819D-020C9F516780}" type="datetimeFigureOut">
              <a:rPr lang="en-US" smtClean="0"/>
              <a:t>28/11/18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5A74-91CF-804E-AA2F-E609731D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7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5FB2-AF8D-E44F-819D-020C9F516780}" type="datetimeFigureOut">
              <a:rPr lang="en-US" smtClean="0"/>
              <a:t>28/11/18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5A74-91CF-804E-AA2F-E609731D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0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5FB2-AF8D-E44F-819D-020C9F516780}" type="datetimeFigureOut">
              <a:rPr lang="en-US" smtClean="0"/>
              <a:t>28/11/18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5A74-91CF-804E-AA2F-E609731D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6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35FB2-AF8D-E44F-819D-020C9F516780}" type="datetimeFigureOut">
              <a:rPr lang="en-US" smtClean="0"/>
              <a:t>28/11/18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55A74-91CF-804E-AA2F-E609731D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1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2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35FB2-AF8D-E44F-819D-020C9F516780}" type="datetimeFigureOut">
              <a:rPr lang="en-US" smtClean="0"/>
              <a:t>28/11/18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2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2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55A74-91CF-804E-AA2F-E609731D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0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Baskerville Old Fac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spc="100" baseline="0">
          <a:solidFill>
            <a:schemeClr val="tx1"/>
          </a:solidFill>
          <a:latin typeface="Bodoni 72 Oldstyle Book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spc="100" baseline="0">
          <a:solidFill>
            <a:schemeClr val="tx1"/>
          </a:solidFill>
          <a:latin typeface="Bodoni 72 Oldstyle Book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spc="100" baseline="0">
          <a:solidFill>
            <a:schemeClr val="tx1"/>
          </a:solidFill>
          <a:latin typeface="Bodoni 72 Oldstyle Book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spc="100" baseline="0">
          <a:solidFill>
            <a:schemeClr val="tx1"/>
          </a:solidFill>
          <a:latin typeface="Bodoni 72 Oldstyle Book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spc="100" baseline="0">
          <a:solidFill>
            <a:schemeClr val="tx1"/>
          </a:solidFill>
          <a:latin typeface="Bodoni 72 Oldstyle Book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AT – Curative or Preventative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2200" dirty="0" smtClean="0">
                <a:solidFill>
                  <a:srgbClr val="FF0000"/>
                </a:solidFill>
              </a:rPr>
              <a:t>ACGM 2016 Minneapolis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Presented by </a:t>
            </a:r>
          </a:p>
          <a:p>
            <a:r>
              <a:rPr lang="en-US" sz="2000" dirty="0" smtClean="0"/>
              <a:t>Niall Kelly, MSc(</a:t>
            </a:r>
            <a:r>
              <a:rPr lang="en-US" sz="2000" dirty="0" err="1" smtClean="0"/>
              <a:t>Mgnt</a:t>
            </a:r>
            <a:r>
              <a:rPr lang="en-US" sz="2000" dirty="0" smtClean="0"/>
              <a:t>), Alexander </a:t>
            </a:r>
            <a:r>
              <a:rPr lang="en-US" sz="2000" dirty="0"/>
              <a:t>T</a:t>
            </a:r>
            <a:r>
              <a:rPr lang="en-US" sz="2000" dirty="0" smtClean="0"/>
              <a:t>echnique Teacher</a:t>
            </a:r>
          </a:p>
          <a:p>
            <a:r>
              <a:rPr lang="en-US" sz="2000" dirty="0" smtClean="0"/>
              <a:t>10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June 2016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440" y="284480"/>
            <a:ext cx="3952240" cy="141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1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621664" y="2304295"/>
            <a:ext cx="7699742" cy="23582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“Why then, if you talk about a preventative strategy do you work in a curative fashion? </a:t>
            </a:r>
            <a:r>
              <a:rPr lang="en-US" sz="1400" dirty="0" smtClean="0">
                <a:solidFill>
                  <a:srgbClr val="FF0000"/>
                </a:solidFill>
              </a:rPr>
              <a:t>FM Alexander. CCCI p78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4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do?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Everything ranging from A – 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Angina - GBS and </a:t>
            </a:r>
            <a:r>
              <a:rPr lang="en-US" dirty="0" err="1" smtClean="0"/>
              <a:t>Drs</a:t>
            </a:r>
            <a:r>
              <a:rPr lang="en-US" dirty="0" smtClean="0"/>
              <a:t> </a:t>
            </a:r>
            <a:r>
              <a:rPr lang="en-US" dirty="0" err="1" smtClean="0"/>
              <a:t>MacKenzie</a:t>
            </a:r>
            <a:r>
              <a:rPr lang="en-US" dirty="0" smtClean="0"/>
              <a:t> and Murdoch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FF0000"/>
                </a:solidFill>
              </a:rPr>
              <a:t>1996 Rene Cailliet Forward Head Posture</a:t>
            </a: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Up to 30% reduction in lung capacity</a:t>
            </a:r>
          </a:p>
          <a:p>
            <a:pPr marL="0" indent="0">
              <a:buNone/>
            </a:pPr>
            <a:r>
              <a:rPr lang="en-US" sz="2800" dirty="0" smtClean="0"/>
              <a:t>Pressure on heart and surrounding blood vessels</a:t>
            </a:r>
          </a:p>
          <a:p>
            <a:pPr marL="0" indent="0">
              <a:buNone/>
            </a:pPr>
            <a:r>
              <a:rPr lang="en-US" sz="2800" dirty="0" smtClean="0"/>
              <a:t>Impaired digestion – reduction in peristalsis</a:t>
            </a:r>
          </a:p>
          <a:p>
            <a:pPr marL="0" indent="0">
              <a:buNone/>
            </a:pPr>
            <a:r>
              <a:rPr lang="en-US" sz="2800" dirty="0" smtClean="0"/>
              <a:t>Sensitivity to pain</a:t>
            </a:r>
          </a:p>
          <a:p>
            <a:pPr marL="0" indent="0">
              <a:buNone/>
            </a:pPr>
            <a:r>
              <a:rPr lang="en-US" sz="2800" dirty="0" smtClean="0"/>
              <a:t>Back, neck and shoulder pain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3810" b="28555"/>
          <a:stretch/>
        </p:blipFill>
        <p:spPr>
          <a:xfrm rot="1882497">
            <a:off x="6569080" y="2631440"/>
            <a:ext cx="1782439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1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6-09 at 06.43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" r="24778"/>
          <a:stretch/>
        </p:blipFill>
        <p:spPr>
          <a:xfrm>
            <a:off x="0" y="345440"/>
            <a:ext cx="9144000" cy="49243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364354">
            <a:off x="4071737" y="1867900"/>
            <a:ext cx="4165143" cy="3178069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/>
              <a:t>Hyperkyphotic</a:t>
            </a:r>
            <a:r>
              <a:rPr lang="en-US" sz="4000" dirty="0" smtClean="0"/>
              <a:t> needing 1.7cm pad</a:t>
            </a:r>
          </a:p>
          <a:p>
            <a:pPr algn="ctr"/>
            <a:r>
              <a:rPr lang="en-US" sz="4000" dirty="0" smtClean="0"/>
              <a:t>44% greater risk of death from </a:t>
            </a:r>
          </a:p>
          <a:p>
            <a:pPr algn="ctr"/>
            <a:r>
              <a:rPr lang="en-US" sz="4000" b="1" dirty="0" smtClean="0"/>
              <a:t>atherosclerosis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69117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2006 British Regional Heart Study</a:t>
            </a:r>
            <a:endParaRPr lang="en-US" dirty="0"/>
          </a:p>
        </p:txBody>
      </p:sp>
      <p:pic>
        <p:nvPicPr>
          <p:cNvPr id="5" name="Content Placeholder 4" descr="Screen Shot 2016-06-09 at 06.59.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2" b="15072"/>
          <a:stretch>
            <a:fillRect/>
          </a:stretch>
        </p:blipFill>
        <p:spPr>
          <a:xfrm>
            <a:off x="135175" y="1333500"/>
            <a:ext cx="9039339" cy="4142740"/>
          </a:xfrm>
        </p:spPr>
      </p:pic>
      <p:sp>
        <p:nvSpPr>
          <p:cNvPr id="4" name="Rectangle 3"/>
          <p:cNvSpPr/>
          <p:nvPr/>
        </p:nvSpPr>
        <p:spPr>
          <a:xfrm rot="1192245">
            <a:off x="3753762" y="2624659"/>
            <a:ext cx="4165143" cy="3178069"/>
          </a:xfrm>
          <a:prstGeom prst="rect">
            <a:avLst/>
          </a:prstGeom>
          <a:solidFill>
            <a:srgbClr val="DB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3cm loss of height   42% greater risk </a:t>
            </a:r>
          </a:p>
          <a:p>
            <a:pPr algn="ctr"/>
            <a:r>
              <a:rPr lang="en-US" sz="4000" dirty="0" smtClean="0"/>
              <a:t>of death from </a:t>
            </a:r>
          </a:p>
          <a:p>
            <a:pPr algn="ctr"/>
            <a:r>
              <a:rPr lang="en-US" sz="4000" b="1" dirty="0" smtClean="0"/>
              <a:t>CVD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4574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961"/>
          <a:stretch/>
        </p:blipFill>
        <p:spPr>
          <a:xfrm>
            <a:off x="67563" y="16208"/>
            <a:ext cx="9034219" cy="5698793"/>
          </a:xfrm>
        </p:spPr>
      </p:pic>
      <p:sp>
        <p:nvSpPr>
          <p:cNvPr id="5" name="TextBox 4"/>
          <p:cNvSpPr txBox="1"/>
          <p:nvPr/>
        </p:nvSpPr>
        <p:spPr>
          <a:xfrm>
            <a:off x="1198298" y="5326293"/>
            <a:ext cx="149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venir Light"/>
                <a:cs typeface="Avenir Light"/>
              </a:rPr>
              <a:t>25 Sept 2014</a:t>
            </a:r>
            <a:endParaRPr lang="en-US" dirty="0">
              <a:solidFill>
                <a:srgbClr val="FFFFFF"/>
              </a:solidFill>
              <a:latin typeface="Avenir Light"/>
              <a:cs typeface="Aveni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9408" y="114287"/>
            <a:ext cx="6582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FF"/>
                </a:solidFill>
                <a:latin typeface="Avenir Light"/>
                <a:cs typeface="Avenir Light"/>
              </a:rPr>
              <a:t>Danger of a Sedentary Lifestyle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364354">
            <a:off x="3955882" y="1832153"/>
            <a:ext cx="4285683" cy="3178069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Greater screen time  50% increased risk of death and 25% risk from </a:t>
            </a:r>
          </a:p>
          <a:p>
            <a:pPr algn="ctr"/>
            <a:r>
              <a:rPr lang="en-US" sz="3500" b="1" dirty="0" smtClean="0"/>
              <a:t>Angina &amp; heart attack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376470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Effects </a:t>
            </a:r>
            <a:r>
              <a:rPr lang="en-US" sz="3200" dirty="0" smtClean="0">
                <a:solidFill>
                  <a:srgbClr val="FF0000"/>
                </a:solidFill>
              </a:rPr>
              <a:t>of Poor Posture and Breath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6720" y="1229360"/>
            <a:ext cx="7995920" cy="1856801"/>
            <a:chOff x="213360" y="1300480"/>
            <a:chExt cx="7995920" cy="1856801"/>
          </a:xfrm>
        </p:grpSpPr>
        <p:sp>
          <p:nvSpPr>
            <p:cNvPr id="8" name="Oval 7"/>
            <p:cNvSpPr/>
            <p:nvPr/>
          </p:nvSpPr>
          <p:spPr>
            <a:xfrm>
              <a:off x="213360" y="1300480"/>
              <a:ext cx="7995920" cy="1856800"/>
            </a:xfrm>
            <a:prstGeom prst="ellipse">
              <a:avLst/>
            </a:prstGeom>
            <a:noFill/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78294" y="1738838"/>
              <a:ext cx="194517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Bodoni 72 Book"/>
                  <a:cs typeface="Bodoni 72 Book"/>
                </a:rPr>
                <a:t>Heart and </a:t>
              </a:r>
            </a:p>
            <a:p>
              <a:r>
                <a:rPr lang="en-US" sz="2800" dirty="0" smtClean="0">
                  <a:solidFill>
                    <a:srgbClr val="FF0000"/>
                  </a:solidFill>
                  <a:latin typeface="Bodoni 72 Book"/>
                  <a:cs typeface="Bodoni 72 Book"/>
                </a:rPr>
                <a:t>other disease</a:t>
              </a:r>
              <a:endParaRPr lang="en-US" sz="2800" dirty="0">
                <a:solidFill>
                  <a:srgbClr val="FF0000"/>
                </a:solidFill>
                <a:latin typeface="Bodoni 72 Book"/>
                <a:cs typeface="Bodoni 72 Book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73885" y="1599932"/>
              <a:ext cx="2088437" cy="1557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dirty="0">
                  <a:latin typeface="Bodoni 72 Book"/>
                  <a:cs typeface="Bodoni 72 Book"/>
                </a:rPr>
                <a:t>FM Alexander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>
                  <a:latin typeface="Bodoni 72 Book"/>
                  <a:cs typeface="Bodoni 72 Book"/>
                </a:rPr>
                <a:t>Rene Cailliet</a:t>
              </a:r>
            </a:p>
            <a:p>
              <a:endParaRPr lang="en-US" sz="2800" dirty="0">
                <a:latin typeface="Bodoni 72 Book"/>
                <a:cs typeface="Bodoni 72 Book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74478" y="3743423"/>
            <a:ext cx="28392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Bodoni 72 Book"/>
                <a:cs typeface="Bodoni 72 Book"/>
              </a:rPr>
              <a:t>40 – 50%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Bodoni 72 Book"/>
                <a:cs typeface="Bodoni 72 Book"/>
              </a:rPr>
              <a:t>Increased risk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Bodoni 72 Book"/>
                <a:cs typeface="Bodoni 72 Book"/>
              </a:rPr>
              <a:t>Of death from CVD</a:t>
            </a:r>
            <a:endParaRPr lang="en-US" sz="2800" dirty="0">
              <a:solidFill>
                <a:srgbClr val="FF0000"/>
              </a:solidFill>
              <a:latin typeface="Bodoni 72 Book"/>
              <a:cs typeface="Bodoni 72 Book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4160" y="3086160"/>
            <a:ext cx="7995920" cy="2552639"/>
            <a:chOff x="264160" y="3086160"/>
            <a:chExt cx="7995920" cy="2552639"/>
          </a:xfrm>
        </p:grpSpPr>
        <p:sp>
          <p:nvSpPr>
            <p:cNvPr id="12" name="Oval 11"/>
            <p:cNvSpPr/>
            <p:nvPr/>
          </p:nvSpPr>
          <p:spPr>
            <a:xfrm>
              <a:off x="264160" y="3086160"/>
              <a:ext cx="7995920" cy="2552639"/>
            </a:xfrm>
            <a:prstGeom prst="ellipse">
              <a:avLst/>
            </a:prstGeom>
            <a:noFill/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4685" y="3484833"/>
              <a:ext cx="4044697" cy="2146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dirty="0" smtClean="0">
                  <a:latin typeface="Bodoni 72 Book"/>
                  <a:cs typeface="Bodoni 72 Book"/>
                </a:rPr>
                <a:t>US </a:t>
              </a:r>
              <a:r>
                <a:rPr lang="en-US" sz="2800" dirty="0" err="1" smtClean="0">
                  <a:latin typeface="Bodoni 72 Book"/>
                  <a:cs typeface="Bodoni 72 Book"/>
                </a:rPr>
                <a:t>Jrnl</a:t>
              </a:r>
              <a:r>
                <a:rPr lang="en-US" sz="2800" dirty="0" smtClean="0">
                  <a:latin typeface="Bodoni 72 Book"/>
                  <a:cs typeface="Bodoni 72 Book"/>
                </a:rPr>
                <a:t> Geriatrics society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 smtClean="0">
                  <a:latin typeface="Bodoni 72 Book"/>
                  <a:cs typeface="Bodoni 72 Book"/>
                </a:rPr>
                <a:t>British Regional Heart Study</a:t>
              </a:r>
            </a:p>
            <a:p>
              <a:pPr>
                <a:lnSpc>
                  <a:spcPct val="120000"/>
                </a:lnSpc>
              </a:pPr>
              <a:r>
                <a:rPr lang="en-US" sz="2800" dirty="0" err="1" smtClean="0">
                  <a:latin typeface="Bodoni 72 Book"/>
                  <a:cs typeface="Bodoni 72 Book"/>
                </a:rPr>
                <a:t>Dr</a:t>
              </a:r>
              <a:r>
                <a:rPr lang="en-US" sz="2800" dirty="0" smtClean="0">
                  <a:latin typeface="Bodoni 72 Book"/>
                  <a:cs typeface="Bodoni 72 Book"/>
                </a:rPr>
                <a:t> Levine Mayo Clinic</a:t>
              </a:r>
              <a:endParaRPr lang="en-US" sz="2800" dirty="0">
                <a:latin typeface="Bodoni 72 Book"/>
                <a:cs typeface="Bodoni 72 Book"/>
              </a:endParaRPr>
            </a:p>
            <a:p>
              <a:endParaRPr lang="en-US" sz="2800" dirty="0">
                <a:latin typeface="Bodoni 72 Book"/>
                <a:cs typeface="Bodoni 72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5903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5466" b="2512"/>
          <a:stretch/>
        </p:blipFill>
        <p:spPr>
          <a:xfrm>
            <a:off x="0" y="1546717"/>
            <a:ext cx="9144000" cy="40110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0101" y="217207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96610"/>
                </a:solidFill>
                <a:latin typeface="Avenir Light"/>
                <a:cs typeface="Avenir Light"/>
              </a:rPr>
              <a:t>HEART RATE VARIABILITY</a:t>
            </a:r>
            <a:endParaRPr lang="en-US" sz="4800" dirty="0">
              <a:solidFill>
                <a:srgbClr val="F96610"/>
              </a:solidFill>
              <a:latin typeface="Avenir Light"/>
              <a:cs typeface="Avenir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909705"/>
            <a:ext cx="482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96610"/>
                </a:solidFill>
              </a:rPr>
              <a:t>See YouTube </a:t>
            </a:r>
            <a:r>
              <a:rPr lang="en-US" sz="2400" dirty="0" err="1" smtClean="0">
                <a:solidFill>
                  <a:srgbClr val="F96610"/>
                </a:solidFill>
              </a:rPr>
              <a:t>Dr</a:t>
            </a:r>
            <a:r>
              <a:rPr lang="en-US" sz="2400" dirty="0" smtClean="0">
                <a:solidFill>
                  <a:srgbClr val="F96610"/>
                </a:solidFill>
              </a:rPr>
              <a:t> Richard </a:t>
            </a:r>
            <a:r>
              <a:rPr lang="en-US" sz="2400" dirty="0" err="1" smtClean="0">
                <a:solidFill>
                  <a:srgbClr val="F96610"/>
                </a:solidFill>
              </a:rPr>
              <a:t>Gervirtz</a:t>
            </a:r>
            <a:r>
              <a:rPr lang="en-US" sz="2400" dirty="0" smtClean="0">
                <a:solidFill>
                  <a:srgbClr val="F96610"/>
                </a:solidFill>
              </a:rPr>
              <a:t> PhD</a:t>
            </a:r>
            <a:endParaRPr lang="en-US" sz="2400" dirty="0">
              <a:solidFill>
                <a:srgbClr val="F966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5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3830" y="4399285"/>
            <a:ext cx="63928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96610"/>
                </a:solidFill>
                <a:latin typeface="Avenir Light"/>
                <a:cs typeface="Avenir Light"/>
              </a:rPr>
              <a:t>Whispered </a:t>
            </a:r>
            <a:r>
              <a:rPr lang="en-US" sz="6600" dirty="0" err="1" smtClean="0">
                <a:solidFill>
                  <a:srgbClr val="F96610"/>
                </a:solidFill>
                <a:latin typeface="Avenir Light"/>
                <a:cs typeface="Avenir Light"/>
              </a:rPr>
              <a:t>Ahh</a:t>
            </a:r>
            <a:r>
              <a:rPr lang="en-US" sz="6600" dirty="0" smtClean="0">
                <a:solidFill>
                  <a:srgbClr val="F96610"/>
                </a:solidFill>
                <a:latin typeface="Avenir Light"/>
                <a:cs typeface="Avenir Light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" y="757267"/>
            <a:ext cx="9248467" cy="3811783"/>
            <a:chOff x="1" y="548680"/>
            <a:chExt cx="9248467" cy="45741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548680"/>
              <a:ext cx="9144000" cy="396044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79712" y="1268760"/>
              <a:ext cx="1191965" cy="4431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79646"/>
                  </a:solidFill>
                </a:rPr>
                <a:t>Heart Rate</a:t>
              </a:r>
              <a:endParaRPr lang="en-US" dirty="0">
                <a:solidFill>
                  <a:srgbClr val="F79646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91680" y="3563725"/>
              <a:ext cx="1252040" cy="44319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Respiration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5400000">
              <a:off x="5035406" y="1521659"/>
              <a:ext cx="86409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Inhale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rot="5400000">
              <a:off x="6150658" y="2269757"/>
              <a:ext cx="95643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Exhale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8741" y="764704"/>
              <a:ext cx="340658" cy="4358116"/>
            </a:xfrm>
            <a:prstGeom prst="rect">
              <a:avLst/>
            </a:prstGeom>
            <a:solidFill>
              <a:srgbClr val="C6D9F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6600"/>
                  </a:solidFill>
                </a:rPr>
                <a:t>94</a:t>
              </a:r>
            </a:p>
            <a:p>
              <a:endParaRPr lang="en-US" sz="1200" dirty="0">
                <a:solidFill>
                  <a:srgbClr val="FF6600"/>
                </a:solidFill>
              </a:endParaRPr>
            </a:p>
            <a:p>
              <a:endParaRPr lang="en-US" sz="1200" dirty="0" smtClean="0">
                <a:solidFill>
                  <a:srgbClr val="FF6600"/>
                </a:solidFill>
              </a:endParaRPr>
            </a:p>
            <a:p>
              <a:r>
                <a:rPr lang="en-US" sz="1200" dirty="0" smtClean="0">
                  <a:solidFill>
                    <a:srgbClr val="FF6600"/>
                  </a:solidFill>
                </a:rPr>
                <a:t>86</a:t>
              </a:r>
            </a:p>
            <a:p>
              <a:endParaRPr lang="en-US" sz="1200" dirty="0">
                <a:solidFill>
                  <a:srgbClr val="FF6600"/>
                </a:solidFill>
              </a:endParaRPr>
            </a:p>
            <a:p>
              <a:endParaRPr lang="en-US" sz="1200" dirty="0" smtClean="0">
                <a:solidFill>
                  <a:srgbClr val="FF6600"/>
                </a:solidFill>
              </a:endParaRPr>
            </a:p>
            <a:p>
              <a:endParaRPr lang="en-US" sz="1200" dirty="0" smtClean="0">
                <a:solidFill>
                  <a:srgbClr val="FF6600"/>
                </a:solidFill>
              </a:endParaRPr>
            </a:p>
            <a:p>
              <a:r>
                <a:rPr lang="en-US" sz="1200" dirty="0" smtClean="0">
                  <a:solidFill>
                    <a:srgbClr val="FF6600"/>
                  </a:solidFill>
                </a:rPr>
                <a:t>78</a:t>
              </a:r>
            </a:p>
            <a:p>
              <a:endParaRPr lang="en-US" sz="1200" dirty="0">
                <a:solidFill>
                  <a:srgbClr val="FF6600"/>
                </a:solidFill>
              </a:endParaRPr>
            </a:p>
            <a:p>
              <a:endParaRPr lang="en-US" sz="900" dirty="0" smtClean="0">
                <a:solidFill>
                  <a:srgbClr val="FF6600"/>
                </a:solidFill>
              </a:endParaRPr>
            </a:p>
            <a:p>
              <a:endParaRPr lang="en-US" sz="1200" dirty="0" smtClean="0">
                <a:solidFill>
                  <a:srgbClr val="FF6600"/>
                </a:solidFill>
              </a:endParaRPr>
            </a:p>
            <a:p>
              <a:r>
                <a:rPr lang="en-US" sz="1200" dirty="0" smtClean="0">
                  <a:solidFill>
                    <a:srgbClr val="FF6600"/>
                  </a:solidFill>
                </a:rPr>
                <a:t>70</a:t>
              </a:r>
            </a:p>
            <a:p>
              <a:endParaRPr lang="en-US" sz="1200" dirty="0">
                <a:solidFill>
                  <a:srgbClr val="FF6600"/>
                </a:solidFill>
              </a:endParaRPr>
            </a:p>
            <a:p>
              <a:endParaRPr lang="en-US" sz="1100" dirty="0" smtClean="0">
                <a:solidFill>
                  <a:srgbClr val="FF6600"/>
                </a:solidFill>
              </a:endParaRPr>
            </a:p>
            <a:p>
              <a:endParaRPr lang="en-US" sz="1100" dirty="0" smtClean="0">
                <a:solidFill>
                  <a:srgbClr val="FF6600"/>
                </a:solidFill>
              </a:endParaRPr>
            </a:p>
            <a:p>
              <a:r>
                <a:rPr lang="en-US" sz="1200" dirty="0" smtClean="0">
                  <a:solidFill>
                    <a:srgbClr val="FF6600"/>
                  </a:solidFill>
                </a:rPr>
                <a:t>62</a:t>
              </a:r>
            </a:p>
            <a:p>
              <a:endParaRPr lang="en-US" sz="900" dirty="0" smtClean="0">
                <a:solidFill>
                  <a:srgbClr val="FF6600"/>
                </a:solidFill>
              </a:endParaRPr>
            </a:p>
            <a:p>
              <a:endParaRPr lang="en-US" sz="1100" dirty="0" smtClean="0">
                <a:solidFill>
                  <a:srgbClr val="FF6600"/>
                </a:solidFill>
              </a:endParaRPr>
            </a:p>
            <a:p>
              <a:endParaRPr lang="en-US" sz="1100" dirty="0">
                <a:solidFill>
                  <a:srgbClr val="FF6600"/>
                </a:solidFill>
              </a:endParaRPr>
            </a:p>
            <a:p>
              <a:r>
                <a:rPr lang="en-US" sz="1200" dirty="0" smtClean="0">
                  <a:solidFill>
                    <a:srgbClr val="FF6600"/>
                  </a:solidFill>
                </a:rPr>
                <a:t>54</a:t>
              </a:r>
              <a:endParaRPr lang="en-US" sz="1200" dirty="0">
                <a:solidFill>
                  <a:srgbClr val="FF66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9070" y="4293096"/>
              <a:ext cx="8809398" cy="3323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00:00                                   00:12                                       00:24                                       00:36                                       00:48                                   00:60                       </a:t>
              </a:r>
              <a:endParaRPr lang="en-US" sz="1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01632" y="37187"/>
            <a:ext cx="6998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96610"/>
                </a:solidFill>
                <a:latin typeface="Avenir Light"/>
                <a:cs typeface="Avenir Light"/>
              </a:rPr>
              <a:t>Heart Rate and Breath</a:t>
            </a:r>
            <a:endParaRPr lang="en-US" sz="5400" dirty="0">
              <a:solidFill>
                <a:srgbClr val="F96610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6996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States from </a:t>
            </a:r>
            <a:r>
              <a:rPr lang="en-US" sz="2000" dirty="0" err="1" smtClean="0"/>
              <a:t>www.Coherence.com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PARASYMPATHETIC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SYMPATHETIC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19" y="1993636"/>
            <a:ext cx="64770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9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" y="1119022"/>
            <a:ext cx="4085215" cy="29468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0087" y="4156683"/>
            <a:ext cx="803453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odoni 72 Book"/>
                <a:cs typeface="Bodoni 72 Book"/>
              </a:rPr>
              <a:t>House near Buckingham Palace. A doorman.   Teachers and staff    Dinners and theatre.    Horse and stables.    Ordered a Rolls Royce.   House in the country</a:t>
            </a:r>
            <a:endParaRPr lang="en-US" sz="2400" dirty="0">
              <a:latin typeface="Bodoni 72 Book"/>
              <a:cs typeface="Bodoni 72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" y="11245"/>
            <a:ext cx="9143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Alexander’s world 1930’s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2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Constructive Conscious Control and </a:t>
            </a:r>
            <a:r>
              <a:rPr lang="en-US" sz="3600" dirty="0" smtClean="0"/>
              <a:t>Hands-On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8297" y="2361407"/>
            <a:ext cx="5465999" cy="221787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We restore natural functioning,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i.e., predominantly parasympathetic state,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through natural alignment and natural breathing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87" b="80475" l="26667" r="69833"/>
                    </a14:imgEffect>
                  </a14:imgLayer>
                </a14:imgProps>
              </a:ext>
            </a:extLst>
          </a:blip>
          <a:srcRect l="25542" t="12168" r="29507" b="11902"/>
          <a:stretch/>
        </p:blipFill>
        <p:spPr>
          <a:xfrm>
            <a:off x="6061511" y="2051052"/>
            <a:ext cx="2625289" cy="28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3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 Research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18" r="-352"/>
          <a:stretch/>
        </p:blipFill>
        <p:spPr>
          <a:xfrm>
            <a:off x="-2429" y="1831604"/>
            <a:ext cx="9176909" cy="3883396"/>
          </a:xfrm>
        </p:spPr>
      </p:pic>
    </p:spTree>
    <p:extLst>
      <p:ext uri="{BB962C8B-B14F-4D97-AF65-F5344CB8AC3E}">
        <p14:creationId xmlns:p14="http://schemas.microsoft.com/office/powerpoint/2010/main" val="116023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255"/>
            <a:ext cx="8229600" cy="9525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Two stars to hitch our wagons to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9810" y="4666206"/>
            <a:ext cx="7396990" cy="8778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i="1" dirty="0" smtClean="0">
                <a:solidFill>
                  <a:srgbClr val="FF0000"/>
                </a:solidFill>
              </a:rPr>
              <a:t>As a mindfulness or </a:t>
            </a:r>
            <a:r>
              <a:rPr lang="en-US" sz="3000" i="1" dirty="0" err="1" smtClean="0">
                <a:solidFill>
                  <a:srgbClr val="FF0000"/>
                </a:solidFill>
              </a:rPr>
              <a:t>presencing</a:t>
            </a:r>
            <a:r>
              <a:rPr lang="en-US" sz="3000" i="1" dirty="0" smtClean="0">
                <a:solidFill>
                  <a:srgbClr val="FF0000"/>
                </a:solidFill>
              </a:rPr>
              <a:t> approach to living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50153" y="1333500"/>
            <a:ext cx="2993707" cy="1522506"/>
            <a:chOff x="850153" y="1085775"/>
            <a:chExt cx="2993707" cy="1522506"/>
          </a:xfrm>
        </p:grpSpPr>
        <p:pic>
          <p:nvPicPr>
            <p:cNvPr id="4" name="Picture 3" descr="image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8681">
              <a:off x="850153" y="1085775"/>
              <a:ext cx="1655725" cy="15225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609382" y="1333500"/>
              <a:ext cx="12344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Bodoni 72 Book"/>
                  <a:cs typeface="Bodoni 72 Book"/>
                </a:rPr>
                <a:t>Stress</a:t>
              </a:r>
              <a:endParaRPr lang="en-US" sz="4000" dirty="0">
                <a:latin typeface="Bodoni 72 Book"/>
                <a:cs typeface="Bodoni 72 Book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73668" y="2643475"/>
            <a:ext cx="6820722" cy="1706087"/>
            <a:chOff x="694378" y="2278865"/>
            <a:chExt cx="6820722" cy="1706087"/>
          </a:xfrm>
        </p:grpSpPr>
        <p:pic>
          <p:nvPicPr>
            <p:cNvPr id="5" name="Picture 4" descr="image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34356">
              <a:off x="694378" y="2278865"/>
              <a:ext cx="1855370" cy="170608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597084" y="2643475"/>
              <a:ext cx="49180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Bodoni 72 Book"/>
                  <a:cs typeface="Bodoni 72 Book"/>
                </a:rPr>
                <a:t>Sitting as the new smoking</a:t>
              </a:r>
              <a:endParaRPr lang="en-US" sz="3600" dirty="0">
                <a:latin typeface="Bodoni 72 Book"/>
                <a:cs typeface="Bodoni 72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348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87" y="4161745"/>
            <a:ext cx="8903323" cy="112681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5400" dirty="0" smtClean="0">
                <a:solidFill>
                  <a:srgbClr val="008000"/>
                </a:solidFill>
              </a:rPr>
              <a:t>92%  </a:t>
            </a:r>
            <a:r>
              <a:rPr lang="en-US" sz="4800" dirty="0" smtClean="0">
                <a:solidFill>
                  <a:srgbClr val="008000"/>
                </a:solidFill>
              </a:rPr>
              <a:t>of Second Adaptors </a:t>
            </a:r>
            <a:r>
              <a:rPr lang="en-US" sz="4800" dirty="0">
                <a:solidFill>
                  <a:srgbClr val="008000"/>
                </a:solidFill>
              </a:rPr>
              <a:t> </a:t>
            </a:r>
            <a:r>
              <a:rPr lang="en-US" sz="4800" dirty="0" smtClean="0">
                <a:solidFill>
                  <a:srgbClr val="008000"/>
                </a:solidFill>
              </a:rPr>
              <a:t>SUCCEED</a:t>
            </a:r>
            <a:endParaRPr lang="en-US" sz="4800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144" y="1371561"/>
            <a:ext cx="3412690" cy="27593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2631" y="351135"/>
            <a:ext cx="6965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spc="100" dirty="0" smtClean="0">
                <a:solidFill>
                  <a:srgbClr val="FF6600"/>
                </a:solidFill>
                <a:latin typeface="Bodoni 72 Oldstyle Book"/>
              </a:rPr>
              <a:t>47%  of First Movers FAIL </a:t>
            </a:r>
          </a:p>
          <a:p>
            <a:endParaRPr lang="en-US" sz="4000" dirty="0">
              <a:latin typeface="Bodoni 72 Oldstyle Book"/>
            </a:endParaRPr>
          </a:p>
        </p:txBody>
      </p:sp>
    </p:spTree>
    <p:extLst>
      <p:ext uri="{BB962C8B-B14F-4D97-AF65-F5344CB8AC3E}">
        <p14:creationId xmlns:p14="http://schemas.microsoft.com/office/powerpoint/2010/main" val="1459860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Alexander Technique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657000" cy="543295"/>
          </a:xfrm>
          <a:prstGeom prst="rect">
            <a:avLst/>
          </a:prstGeom>
        </p:spPr>
      </p:pic>
      <p:pic>
        <p:nvPicPr>
          <p:cNvPr id="4" name="Picture 3" descr="Screen Shot 2016-06-09 at 06.24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1571"/>
            <a:ext cx="9144000" cy="28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7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Alexander Technique &amp; Yoga</a:t>
            </a:r>
            <a:endParaRPr lang="en-US" dirty="0"/>
          </a:p>
        </p:txBody>
      </p:sp>
      <p:pic>
        <p:nvPicPr>
          <p:cNvPr id="3" name="Picture 2" descr="Screen Shot 2016-06-09 at 06.26.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1"/>
          <a:stretch/>
        </p:blipFill>
        <p:spPr>
          <a:xfrm>
            <a:off x="21040" y="2214880"/>
            <a:ext cx="9122960" cy="3308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0"/>
            <a:ext cx="1657000" cy="54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3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7440" y="228865"/>
            <a:ext cx="6309360" cy="952500"/>
          </a:xfrm>
        </p:spPr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AT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602E10"/>
                </a:solidFill>
              </a:rPr>
              <a:t>Mindfulness</a:t>
            </a:r>
            <a:endParaRPr lang="en-US" dirty="0">
              <a:solidFill>
                <a:srgbClr val="602E10"/>
              </a:solidFill>
            </a:endParaRPr>
          </a:p>
        </p:txBody>
      </p:sp>
      <p:pic>
        <p:nvPicPr>
          <p:cNvPr id="3" name="Picture 2" descr="Screen Shot 2016-06-09 at 06.29.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8"/>
          <a:stretch/>
        </p:blipFill>
        <p:spPr>
          <a:xfrm>
            <a:off x="-6103" y="1897720"/>
            <a:ext cx="9150103" cy="3009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"/>
            <a:ext cx="1657000" cy="54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4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506428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Yoga and mindfulness emphasise mind focus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0000"/>
                </a:solidFill>
              </a:rPr>
              <a:t>We emphasise body focus!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8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5954" y="3283538"/>
            <a:ext cx="8921525" cy="17584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“My Technique </a:t>
            </a:r>
            <a:r>
              <a:rPr lang="en-US" sz="2400" dirty="0" smtClean="0"/>
              <a:t>is based on the inhibition of undesirable, unwanted responses to stimuli and hence it </a:t>
            </a:r>
            <a:r>
              <a:rPr lang="en-US" sz="2400" dirty="0" smtClean="0">
                <a:solidFill>
                  <a:srgbClr val="FF0000"/>
                </a:solidFill>
              </a:rPr>
              <a:t>is primarily a technique for the development of the control of human reaction”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530" t="8243" r="8382" b="7186"/>
          <a:stretch/>
        </p:blipFill>
        <p:spPr>
          <a:xfrm>
            <a:off x="7078058" y="3"/>
            <a:ext cx="2065942" cy="294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8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7-12 at 12.55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" y="826865"/>
            <a:ext cx="9155907" cy="48965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Mind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3366FF"/>
                </a:solidFill>
              </a:rPr>
              <a:t>Body </a:t>
            </a:r>
            <a:r>
              <a:rPr lang="en-US" dirty="0" smtClean="0"/>
              <a:t>Fields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42957" y="2890057"/>
            <a:ext cx="26010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Is it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time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we stepped into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the </a:t>
            </a:r>
            <a:r>
              <a:rPr lang="en-US" sz="2800" b="1" dirty="0" err="1" smtClean="0">
                <a:solidFill>
                  <a:srgbClr val="FF0000"/>
                </a:solidFill>
              </a:rPr>
              <a:t>mindfield</a:t>
            </a:r>
            <a:r>
              <a:rPr lang="en-US" sz="2800" b="1" dirty="0" smtClean="0">
                <a:solidFill>
                  <a:srgbClr val="FF0000"/>
                </a:solidFill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9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12 at 18.52.09.png"/>
          <p:cNvPicPr>
            <a:picLocks noChangeAspect="1"/>
          </p:cNvPicPr>
          <p:nvPr/>
        </p:nvPicPr>
        <p:blipFill rotWithShape="1"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" b="14134"/>
          <a:stretch/>
        </p:blipFill>
        <p:spPr>
          <a:xfrm>
            <a:off x="115696" y="1087120"/>
            <a:ext cx="9144000" cy="46278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0317" y="14243"/>
            <a:ext cx="81369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odoni 72 Book"/>
                <a:cs typeface="Bodoni 72 Book"/>
              </a:rPr>
              <a:t>University of York 2015</a:t>
            </a:r>
          </a:p>
          <a:p>
            <a:pPr algn="ctr"/>
            <a:r>
              <a:rPr lang="en-US" sz="2800" dirty="0" smtClean="0">
                <a:latin typeface="Bodoni 72 Book"/>
                <a:cs typeface="Bodoni 72 Book"/>
              </a:rPr>
              <a:t>Survey of 534 teachers in ATI  ITM  STAT</a:t>
            </a:r>
          </a:p>
          <a:p>
            <a:pPr algn="ctr"/>
            <a:endParaRPr lang="en-US" sz="3200" dirty="0">
              <a:solidFill>
                <a:srgbClr val="FF6600"/>
              </a:solidFill>
              <a:latin typeface="Avenir Light"/>
              <a:cs typeface="Avenir Light"/>
            </a:endParaRPr>
          </a:p>
          <a:p>
            <a:pPr algn="ctr"/>
            <a:endParaRPr lang="en-US" sz="3200" dirty="0" smtClean="0">
              <a:solidFill>
                <a:srgbClr val="FF6600"/>
              </a:solidFill>
              <a:latin typeface="Avenir Light"/>
              <a:cs typeface="Avenir Light"/>
            </a:endParaRPr>
          </a:p>
        </p:txBody>
      </p:sp>
      <p:sp>
        <p:nvSpPr>
          <p:cNvPr id="4" name="Oval 3"/>
          <p:cNvSpPr/>
          <p:nvPr/>
        </p:nvSpPr>
        <p:spPr>
          <a:xfrm rot="1224022">
            <a:off x="5211255" y="2439471"/>
            <a:ext cx="3606800" cy="3159350"/>
          </a:xfrm>
          <a:prstGeom prst="ellipse">
            <a:avLst/>
          </a:prstGeom>
          <a:solidFill>
            <a:srgbClr val="DB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Average age 58</a:t>
            </a:r>
          </a:p>
          <a:p>
            <a:pPr algn="ctr"/>
            <a:r>
              <a:rPr lang="en-US" sz="3200" dirty="0" smtClean="0"/>
              <a:t>50% in non AT work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725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9568"/>
            <a:ext cx="8229600" cy="952500"/>
          </a:xfrm>
        </p:spPr>
        <p:txBody>
          <a:bodyPr>
            <a:noAutofit/>
          </a:bodyPr>
          <a:lstStyle/>
          <a:p>
            <a:r>
              <a:rPr lang="en-US" sz="8000" i="1" dirty="0" smtClean="0">
                <a:solidFill>
                  <a:srgbClr val="FF0000"/>
                </a:solidFill>
              </a:rPr>
              <a:t>Thank You</a:t>
            </a:r>
            <a:endParaRPr lang="en-US" sz="8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4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46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91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7860"/>
            <a:ext cx="8229600" cy="377163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 dirty="0" smtClean="0"/>
              <a:t>Nearly     began lessons for musculoskeletal conditions, including back symptoms, posture, neck pain, and shoulder pain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83" y="2790501"/>
            <a:ext cx="3320831" cy="29245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49702" y="547859"/>
            <a:ext cx="428285" cy="664284"/>
            <a:chOff x="1467460" y="547859"/>
            <a:chExt cx="428285" cy="664284"/>
          </a:xfrm>
        </p:grpSpPr>
        <p:sp>
          <p:nvSpPr>
            <p:cNvPr id="4" name="TextBox 3"/>
            <p:cNvSpPr txBox="1"/>
            <p:nvPr/>
          </p:nvSpPr>
          <p:spPr>
            <a:xfrm>
              <a:off x="1494103" y="547859"/>
              <a:ext cx="401642" cy="664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40"/>
                </a:lnSpc>
              </a:pPr>
              <a:r>
                <a:rPr lang="en-US" sz="3600" dirty="0" smtClean="0">
                  <a:solidFill>
                    <a:srgbClr val="008000"/>
                  </a:solidFill>
                  <a:latin typeface="Bodoni 72 Oldstyle Book"/>
                  <a:cs typeface="Bodoni 72 Oldstyle Book"/>
                </a:rPr>
                <a:t>2</a:t>
              </a:r>
            </a:p>
            <a:p>
              <a:pPr>
                <a:lnSpc>
                  <a:spcPts val="2040"/>
                </a:lnSpc>
              </a:pPr>
              <a:r>
                <a:rPr lang="en-US" sz="3600" dirty="0">
                  <a:solidFill>
                    <a:srgbClr val="008000"/>
                  </a:solidFill>
                  <a:latin typeface="Bodoni 72 Oldstyle Book"/>
                  <a:cs typeface="Bodoni 72 Oldstyle Book"/>
                </a:rPr>
                <a:t>3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1467460" y="759920"/>
              <a:ext cx="401642" cy="156148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2327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5" b="4308"/>
          <a:stretch/>
        </p:blipFill>
        <p:spPr>
          <a:xfrm>
            <a:off x="2183397" y="-2847953"/>
            <a:ext cx="5154805" cy="8893032"/>
          </a:xfrm>
        </p:spPr>
      </p:pic>
    </p:spTree>
    <p:extLst>
      <p:ext uri="{BB962C8B-B14F-4D97-AF65-F5344CB8AC3E}">
        <p14:creationId xmlns:p14="http://schemas.microsoft.com/office/powerpoint/2010/main" val="95220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504"/>
            <a:ext cx="3652578" cy="5750504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316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1.png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504"/>
            <a:ext cx="3652578" cy="5750504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Picture 2" descr="http://conwaypsychology.webs.com/BrainReticularFormation.jpg"/>
          <p:cNvPicPr>
            <a:picLocks noChangeAspect="1" noChangeArrowheads="1"/>
          </p:cNvPicPr>
          <p:nvPr/>
        </p:nvPicPr>
        <p:blipFill>
          <a:blip r:embed="rId3" cstate="print"/>
          <a:srcRect t="2191" b="2830"/>
          <a:stretch>
            <a:fillRect/>
          </a:stretch>
        </p:blipFill>
        <p:spPr bwMode="auto">
          <a:xfrm>
            <a:off x="3645003" y="793620"/>
            <a:ext cx="5499001" cy="4940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492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859"/>
          <a:stretch/>
        </p:blipFill>
        <p:spPr>
          <a:xfrm>
            <a:off x="3222820" y="-10312"/>
            <a:ext cx="6013249" cy="5725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773" y="100783"/>
            <a:ext cx="2790097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96610"/>
                </a:solidFill>
              </a:rPr>
              <a:t>“I’ve got it, </a:t>
            </a:r>
          </a:p>
          <a:p>
            <a:r>
              <a:rPr lang="en-US" sz="4400" dirty="0" smtClean="0">
                <a:solidFill>
                  <a:srgbClr val="F96610"/>
                </a:solidFill>
              </a:rPr>
              <a:t>too Omar…</a:t>
            </a:r>
          </a:p>
          <a:p>
            <a:r>
              <a:rPr lang="en-US" sz="4400" dirty="0" smtClean="0">
                <a:solidFill>
                  <a:srgbClr val="F96610"/>
                </a:solidFill>
              </a:rPr>
              <a:t>a strange </a:t>
            </a:r>
          </a:p>
          <a:p>
            <a:r>
              <a:rPr lang="en-US" sz="4400" dirty="0" smtClean="0">
                <a:solidFill>
                  <a:srgbClr val="F96610"/>
                </a:solidFill>
              </a:rPr>
              <a:t>feeling</a:t>
            </a:r>
          </a:p>
          <a:p>
            <a:r>
              <a:rPr lang="en-US" sz="4400" dirty="0" smtClean="0">
                <a:solidFill>
                  <a:srgbClr val="F96610"/>
                </a:solidFill>
              </a:rPr>
              <a:t> like we’ve </a:t>
            </a:r>
          </a:p>
          <a:p>
            <a:r>
              <a:rPr lang="en-US" sz="4400" dirty="0" smtClean="0">
                <a:solidFill>
                  <a:srgbClr val="F96610"/>
                </a:solidFill>
              </a:rPr>
              <a:t>just been </a:t>
            </a:r>
          </a:p>
          <a:p>
            <a:r>
              <a:rPr lang="en-US" sz="4400" dirty="0" smtClean="0">
                <a:solidFill>
                  <a:srgbClr val="F96610"/>
                </a:solidFill>
              </a:rPr>
              <a:t>going in </a:t>
            </a:r>
          </a:p>
          <a:p>
            <a:r>
              <a:rPr lang="en-US" sz="4400" dirty="0" smtClean="0">
                <a:solidFill>
                  <a:srgbClr val="F96610"/>
                </a:solidFill>
              </a:rPr>
              <a:t>circles.”</a:t>
            </a:r>
            <a:endParaRPr lang="en-US" sz="4400" dirty="0">
              <a:solidFill>
                <a:srgbClr val="F966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0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https://www.youtube.com/</a:t>
            </a:r>
            <a:r>
              <a:rPr lang="en-US" sz="2400" dirty="0" err="1" smtClean="0"/>
              <a:t>watch?v</a:t>
            </a:r>
            <a:r>
              <a:rPr lang="en-US" sz="2400" dirty="0" smtClean="0"/>
              <a:t>=M_n6l7g9Nvo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5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got?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1998 Rene Cailliet effect on heart and vessels</a:t>
            </a:r>
          </a:p>
          <a:p>
            <a:pPr marL="0" indent="0">
              <a:buNone/>
            </a:pPr>
            <a:r>
              <a:rPr lang="en-US" sz="2400" dirty="0" smtClean="0"/>
              <a:t>2004 Geriatrics Hyper-Kyphosis:  1.44% atherosclerosis </a:t>
            </a:r>
          </a:p>
          <a:p>
            <a:pPr marL="0" indent="0">
              <a:buNone/>
            </a:pPr>
            <a:r>
              <a:rPr lang="en-US" sz="2400" dirty="0" smtClean="0"/>
              <a:t>2006 British Heart - 3cms loss in height: 1.42% </a:t>
            </a:r>
            <a:r>
              <a:rPr lang="en-US" sz="2400" dirty="0" err="1" smtClean="0"/>
              <a:t>cvd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err="1" smtClean="0"/>
              <a:t>Dr</a:t>
            </a:r>
            <a:r>
              <a:rPr lang="en-US" sz="2400" dirty="0" smtClean="0"/>
              <a:t> James </a:t>
            </a:r>
            <a:r>
              <a:rPr lang="en-US" sz="2400" dirty="0" err="1" smtClean="0"/>
              <a:t>Lavine</a:t>
            </a:r>
            <a:r>
              <a:rPr lang="en-US" sz="2400" dirty="0" smtClean="0"/>
              <a:t> Mayo Clinic – sitting is new smoking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Impaired functioning from loss of natural alignment and natural breathing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2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995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Interest in Alexander Technique</a:t>
            </a:r>
            <a:br>
              <a:rPr lang="en-US" dirty="0" smtClean="0"/>
            </a:br>
            <a:r>
              <a:rPr lang="en-US" sz="2700" dirty="0" smtClean="0"/>
              <a:t>2004 to 2016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657000" cy="543295"/>
          </a:xfrm>
          <a:prstGeom prst="rect">
            <a:avLst/>
          </a:prstGeom>
        </p:spPr>
      </p:pic>
      <p:pic>
        <p:nvPicPr>
          <p:cNvPr id="4" name="Picture 3" descr="Screen Shot 2016-06-09 at 06.24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1571"/>
            <a:ext cx="9144000" cy="283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9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9000"/>
          </a:blip>
          <a:srcRect b="3961"/>
          <a:stretch/>
        </p:blipFill>
        <p:spPr>
          <a:xfrm>
            <a:off x="87407" y="16208"/>
            <a:ext cx="9034219" cy="5698793"/>
          </a:xfrm>
        </p:spPr>
      </p:pic>
      <p:sp>
        <p:nvSpPr>
          <p:cNvPr id="5" name="TextBox 4"/>
          <p:cNvSpPr txBox="1"/>
          <p:nvPr/>
        </p:nvSpPr>
        <p:spPr>
          <a:xfrm>
            <a:off x="4546398" y="5326293"/>
            <a:ext cx="3740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  <a:latin typeface="Avenir Light"/>
                <a:cs typeface="Avenir Light"/>
              </a:rPr>
              <a:t>James </a:t>
            </a:r>
            <a:r>
              <a:rPr lang="en-US" sz="1600" dirty="0" err="1" smtClean="0">
                <a:solidFill>
                  <a:srgbClr val="3366FF"/>
                </a:solidFill>
                <a:latin typeface="Avenir Light"/>
                <a:cs typeface="Avenir Light"/>
              </a:rPr>
              <a:t>Lavine</a:t>
            </a:r>
            <a:r>
              <a:rPr lang="en-US" sz="1600" dirty="0" smtClean="0">
                <a:solidFill>
                  <a:srgbClr val="3366FF"/>
                </a:solidFill>
                <a:latin typeface="Avenir Light"/>
                <a:cs typeface="Avenir Light"/>
              </a:rPr>
              <a:t> Mayo Clinic 25 Sept 2014</a:t>
            </a:r>
            <a:endParaRPr lang="en-US" sz="1600" dirty="0">
              <a:solidFill>
                <a:srgbClr val="3366FF"/>
              </a:solidFill>
              <a:latin typeface="Avenir Light"/>
              <a:cs typeface="Avenir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3687" y="767223"/>
            <a:ext cx="7690862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366FF"/>
                </a:solidFill>
              </a:rPr>
              <a:t>Those with greater screen time had:</a:t>
            </a:r>
          </a:p>
          <a:p>
            <a:endParaRPr lang="en-US" dirty="0">
              <a:solidFill>
                <a:srgbClr val="3366FF"/>
              </a:solidFill>
            </a:endParaRPr>
          </a:p>
          <a:p>
            <a:r>
              <a:rPr lang="en-US" sz="3200" dirty="0" smtClean="0">
                <a:solidFill>
                  <a:srgbClr val="3366FF"/>
                </a:solidFill>
              </a:rPr>
              <a:t>A </a:t>
            </a:r>
            <a:r>
              <a:rPr lang="en-US" sz="3200" dirty="0">
                <a:solidFill>
                  <a:srgbClr val="3366FF"/>
                </a:solidFill>
              </a:rPr>
              <a:t>nearly </a:t>
            </a:r>
            <a:r>
              <a:rPr lang="en-US" sz="4400" dirty="0" smtClean="0">
                <a:solidFill>
                  <a:srgbClr val="FF6600"/>
                </a:solidFill>
              </a:rPr>
              <a:t>50% </a:t>
            </a:r>
            <a:r>
              <a:rPr lang="en-US" sz="3200" dirty="0">
                <a:solidFill>
                  <a:srgbClr val="3366FF"/>
                </a:solidFill>
              </a:rPr>
              <a:t>percent increased risk of death from any cause</a:t>
            </a:r>
          </a:p>
          <a:p>
            <a:r>
              <a:rPr lang="en-US" sz="3200" dirty="0">
                <a:solidFill>
                  <a:srgbClr val="3366FF"/>
                </a:solidFill>
              </a:rPr>
              <a:t>    </a:t>
            </a:r>
            <a:endParaRPr lang="en-US" sz="3200" dirty="0" smtClean="0">
              <a:solidFill>
                <a:srgbClr val="3366FF"/>
              </a:solidFill>
            </a:endParaRPr>
          </a:p>
          <a:p>
            <a:r>
              <a:rPr lang="en-US" sz="3200" dirty="0" smtClean="0">
                <a:solidFill>
                  <a:srgbClr val="3366FF"/>
                </a:solidFill>
              </a:rPr>
              <a:t>About </a:t>
            </a:r>
            <a:r>
              <a:rPr lang="en-US" sz="3200" dirty="0">
                <a:solidFill>
                  <a:srgbClr val="3366FF"/>
                </a:solidFill>
              </a:rPr>
              <a:t>a </a:t>
            </a:r>
            <a:r>
              <a:rPr lang="en-US" sz="4800" dirty="0" smtClean="0">
                <a:solidFill>
                  <a:srgbClr val="FF6600"/>
                </a:solidFill>
              </a:rPr>
              <a:t>125%</a:t>
            </a:r>
            <a:r>
              <a:rPr lang="en-US" sz="3200" dirty="0" smtClean="0">
                <a:solidFill>
                  <a:srgbClr val="3366FF"/>
                </a:solidFill>
              </a:rPr>
              <a:t> </a:t>
            </a:r>
            <a:r>
              <a:rPr lang="en-US" sz="3200" dirty="0">
                <a:solidFill>
                  <a:srgbClr val="3366FF"/>
                </a:solidFill>
              </a:rPr>
              <a:t>percent increased risk of events associated with cardiovascular disease, such as chest pain (angina) or heart attack</a:t>
            </a:r>
          </a:p>
        </p:txBody>
      </p:sp>
    </p:spTree>
    <p:extLst>
      <p:ext uri="{BB962C8B-B14F-4D97-AF65-F5344CB8AC3E}">
        <p14:creationId xmlns:p14="http://schemas.microsoft.com/office/powerpoint/2010/main" val="123625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63" y="655098"/>
            <a:ext cx="8229600" cy="48884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47% First Movers fail</a:t>
            </a:r>
          </a:p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r>
              <a:rPr lang="en-US" sz="5400" dirty="0" smtClean="0">
                <a:solidFill>
                  <a:srgbClr val="008000"/>
                </a:solidFill>
              </a:rPr>
              <a:t>92% Fast Followers thrive</a:t>
            </a:r>
            <a:endParaRPr lang="en-US" sz="5400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676" y="1452323"/>
            <a:ext cx="4830841" cy="258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27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515" r="-3116"/>
          <a:stretch/>
        </p:blipFill>
        <p:spPr>
          <a:xfrm flipH="1">
            <a:off x="630119" y="2476955"/>
            <a:ext cx="1890358" cy="2400573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51891" y="1971607"/>
            <a:ext cx="8523707" cy="32114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Keep calm 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and keep 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putting 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hands on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2"/>
          <a:srcRect l="-3015" r="-2437"/>
          <a:stretch/>
        </p:blipFill>
        <p:spPr>
          <a:xfrm>
            <a:off x="6824676" y="2607894"/>
            <a:ext cx="1909746" cy="2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9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Or we can ask Questions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59280"/>
            <a:ext cx="8229600" cy="324585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Is AT </a:t>
            </a:r>
            <a:r>
              <a:rPr lang="en-US" dirty="0" smtClean="0"/>
              <a:t>today = AT of FMA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Curative or preventative</a:t>
            </a:r>
          </a:p>
          <a:p>
            <a:pPr marL="0" indent="0" algn="ctr">
              <a:buNone/>
            </a:pPr>
            <a:r>
              <a:rPr lang="en-US" dirty="0" smtClean="0"/>
              <a:t>What medical support for AT</a:t>
            </a:r>
          </a:p>
          <a:p>
            <a:pPr marL="0" indent="0" algn="ctr">
              <a:buNone/>
            </a:pPr>
            <a:r>
              <a:rPr lang="en-US" dirty="0" smtClean="0"/>
              <a:t>Some options to explore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6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3021" y="2536407"/>
            <a:ext cx="6737429" cy="183306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Natural Elocution. Full Chest Breathing. New way of Physical Development (standing). </a:t>
            </a:r>
            <a:r>
              <a:rPr lang="en-US" dirty="0" err="1" smtClean="0"/>
              <a:t>Delsarte</a:t>
            </a:r>
            <a:r>
              <a:rPr lang="en-US" dirty="0" smtClean="0"/>
              <a:t>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71920" cy="216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913998" y="425334"/>
            <a:ext cx="69761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pc="100" dirty="0" smtClean="0">
                <a:solidFill>
                  <a:srgbClr val="FF0000"/>
                </a:solidFill>
                <a:latin typeface="Bodoni 72 Oldstyle Book"/>
                <a:cs typeface="Bodoni 72 Oldstyle Book"/>
              </a:rPr>
              <a:t>Is Alexander Technique of today </a:t>
            </a:r>
          </a:p>
          <a:p>
            <a:r>
              <a:rPr lang="en-US" sz="4000" spc="100" dirty="0" smtClean="0">
                <a:solidFill>
                  <a:srgbClr val="FF0000"/>
                </a:solidFill>
                <a:latin typeface="Bodoni 72 Oldstyle Book"/>
                <a:cs typeface="Bodoni 72 Oldstyle Book"/>
              </a:rPr>
              <a:t>Alexander’s Techniques of 1900?</a:t>
            </a:r>
            <a:endParaRPr lang="en-US" sz="4000" spc="100" dirty="0">
              <a:solidFill>
                <a:srgbClr val="FF0000"/>
              </a:solidFill>
              <a:latin typeface="Bodoni 72 Oldstyle Book"/>
              <a:cs typeface="Bodoni 72 Oldstyle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25343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2296648"/>
            <a:ext cx="9144000" cy="341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4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571920" cy="216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2286000" y="25343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2511" b="8482"/>
          <a:stretch/>
        </p:blipFill>
        <p:spPr>
          <a:xfrm>
            <a:off x="2024848" y="-27451"/>
            <a:ext cx="6202915" cy="566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72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has he got?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2103120"/>
            <a:ext cx="4038600" cy="30020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New way of standing</a:t>
            </a:r>
          </a:p>
          <a:p>
            <a:pPr marL="0" indent="0">
              <a:buNone/>
            </a:pPr>
            <a:r>
              <a:rPr lang="en-US" dirty="0" smtClean="0"/>
              <a:t>New way of breathing</a:t>
            </a:r>
          </a:p>
          <a:p>
            <a:pPr marL="0" indent="0">
              <a:buNone/>
            </a:pPr>
            <a:r>
              <a:rPr lang="en-US" dirty="0" smtClean="0"/>
              <a:t>New way of moving</a:t>
            </a:r>
          </a:p>
          <a:p>
            <a:pPr marL="0" indent="0">
              <a:buNone/>
            </a:pPr>
            <a:r>
              <a:rPr lang="en-US" dirty="0" smtClean="0"/>
              <a:t>New way of thinking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2834640"/>
            <a:ext cx="4038600" cy="22704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Constructive Conscious 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0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26690</TotalTime>
  <Words>673</Words>
  <Application>Microsoft Macintosh PowerPoint</Application>
  <PresentationFormat>On-screen Show (16:10)</PresentationFormat>
  <Paragraphs>150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AT – Curative or Preventative ACGM 2016 Minneapolis</vt:lpstr>
      <vt:lpstr>PowerPoint Presentation</vt:lpstr>
      <vt:lpstr>PowerPoint Presentation</vt:lpstr>
      <vt:lpstr>Interest in Alexander Technique 2004 to 2016</vt:lpstr>
      <vt:lpstr>PowerPoint Presentation</vt:lpstr>
      <vt:lpstr>Or we can ask Questions </vt:lpstr>
      <vt:lpstr>PowerPoint Presentation</vt:lpstr>
      <vt:lpstr>PowerPoint Presentation</vt:lpstr>
      <vt:lpstr>What has he got?</vt:lpstr>
      <vt:lpstr>PowerPoint Presentation</vt:lpstr>
      <vt:lpstr>What does it do?</vt:lpstr>
      <vt:lpstr>1996 Rene Cailliet Forward Head Posture</vt:lpstr>
      <vt:lpstr>PowerPoint Presentation</vt:lpstr>
      <vt:lpstr>2006 British Regional Heart Study</vt:lpstr>
      <vt:lpstr>PowerPoint Presentation</vt:lpstr>
      <vt:lpstr>Effects of Poor Posture and Breath</vt:lpstr>
      <vt:lpstr>PowerPoint Presentation</vt:lpstr>
      <vt:lpstr>PowerPoint Presentation</vt:lpstr>
      <vt:lpstr>Neurological States from www.Coherence.com</vt:lpstr>
      <vt:lpstr>Constructive Conscious Control and Hands-On </vt:lpstr>
      <vt:lpstr>Commission Research </vt:lpstr>
      <vt:lpstr>Two stars to hitch our wagons to</vt:lpstr>
      <vt:lpstr>PowerPoint Presentation</vt:lpstr>
      <vt:lpstr>Alexander Technique</vt:lpstr>
      <vt:lpstr>Alexander Technique &amp; Yoga</vt:lpstr>
      <vt:lpstr>AT &amp; Mindfulness</vt:lpstr>
      <vt:lpstr>Yoga and mindfulness emphasise mind focus   We emphasise body focus!</vt:lpstr>
      <vt:lpstr>PowerPoint Presentation</vt:lpstr>
      <vt:lpstr>Mind and Body Fields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we got?</vt:lpstr>
      <vt:lpstr>PowerPoint Presentation</vt:lpstr>
      <vt:lpstr>PowerPoint Presentation</vt:lpstr>
    </vt:vector>
  </TitlesOfParts>
  <Company>Lane Kelly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Niall Kelly</dc:creator>
  <cp:lastModifiedBy>Niall Kelly</cp:lastModifiedBy>
  <cp:revision>99</cp:revision>
  <dcterms:created xsi:type="dcterms:W3CDTF">2016-05-21T09:29:08Z</dcterms:created>
  <dcterms:modified xsi:type="dcterms:W3CDTF">2018-11-28T20:10:26Z</dcterms:modified>
</cp:coreProperties>
</file>